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5" r:id="rId11"/>
    <p:sldId id="263" r:id="rId12"/>
    <p:sldId id="299" r:id="rId13"/>
    <p:sldId id="264" r:id="rId14"/>
    <p:sldId id="338" r:id="rId15"/>
    <p:sldId id="266" r:id="rId16"/>
    <p:sldId id="339" r:id="rId17"/>
    <p:sldId id="340" r:id="rId18"/>
    <p:sldId id="265" r:id="rId19"/>
    <p:sldId id="341" r:id="rId20"/>
    <p:sldId id="342" r:id="rId21"/>
    <p:sldId id="343" r:id="rId22"/>
    <p:sldId id="276" r:id="rId23"/>
    <p:sldId id="293" r:id="rId24"/>
    <p:sldId id="277" r:id="rId25"/>
    <p:sldId id="344" r:id="rId26"/>
    <p:sldId id="284" r:id="rId27"/>
    <p:sldId id="269" r:id="rId28"/>
    <p:sldId id="304" r:id="rId29"/>
    <p:sldId id="305" r:id="rId30"/>
    <p:sldId id="307" r:id="rId31"/>
    <p:sldId id="306" r:id="rId32"/>
    <p:sldId id="308" r:id="rId33"/>
    <p:sldId id="270" r:id="rId34"/>
    <p:sldId id="309" r:id="rId35"/>
    <p:sldId id="310" r:id="rId36"/>
    <p:sldId id="311" r:id="rId37"/>
    <p:sldId id="312" r:id="rId38"/>
    <p:sldId id="314" r:id="rId39"/>
    <p:sldId id="313" r:id="rId40"/>
    <p:sldId id="315" r:id="rId41"/>
    <p:sldId id="294" r:id="rId42"/>
    <p:sldId id="296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-1214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Exploring-and-preparing-data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IBM-DS0321EN-SkillsNetwork_labs_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Juhi</a:t>
            </a:r>
            <a:r>
              <a:rPr lang="en-IN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IN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Ameta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IN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 </a:t>
            </a:r>
            <a:r>
              <a:rPr lang="en-IN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15,2023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goal of Data Wrangling is to find out the null values in the data and prepare the data for further processing.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ex there are multiple mission outcomes- </a:t>
            </a:r>
            <a:r>
              <a:rPr lang="en-US" sz="2200" dirty="0" smtClean="0">
                <a:latin typeface="Abadi"/>
              </a:rPr>
              <a:t>True Ocean means the mission outcome was successfully landed to a specific region of the ocean while False Ocean means the mission outcome was unsuccessfully landed to a specific region of the </a:t>
            </a:r>
            <a:r>
              <a:rPr lang="en-US" sz="2200" dirty="0" smtClean="0">
                <a:latin typeface="Abadi"/>
              </a:rPr>
              <a:t>ocean.</a:t>
            </a:r>
          </a:p>
          <a:p>
            <a:endParaRPr lang="en-US" sz="2200" dirty="0">
              <a:latin typeface="Abadi"/>
            </a:endParaRPr>
          </a:p>
          <a:p>
            <a:endParaRPr lang="en-US" sz="2200" dirty="0">
              <a:latin typeface="Abadi"/>
            </a:endParaRPr>
          </a:p>
          <a:p>
            <a:endParaRPr lang="en-US" sz="2200" dirty="0"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=""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70011" y="1335640"/>
            <a:ext cx="10069225" cy="10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70011" y="2013735"/>
            <a:ext cx="9060645" cy="2784296"/>
            <a:chOff x="770011" y="2013735"/>
            <a:chExt cx="9060645" cy="2784296"/>
          </a:xfrm>
        </p:grpSpPr>
        <p:sp>
          <p:nvSpPr>
            <p:cNvPr id="11" name="Rectangle 10"/>
            <p:cNvSpPr/>
            <p:nvPr/>
          </p:nvSpPr>
          <p:spPr>
            <a:xfrm>
              <a:off x="770011" y="2013735"/>
              <a:ext cx="2086205" cy="8116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Identify Null Values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16644" y="2013735"/>
              <a:ext cx="2086205" cy="8116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Calculate the number of launches on each site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15441" y="3986373"/>
              <a:ext cx="2715215" cy="8116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Calculate the number of occurrence of mission outcome per orbit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15441" y="2013735"/>
              <a:ext cx="2715215" cy="8116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Calculate the number of occurrence of each orbit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16644" y="3986373"/>
              <a:ext cx="2086205" cy="8116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Create landing outcome label from outcome column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1" idx="3"/>
              <a:endCxn id="14" idx="1"/>
            </p:cNvCxnSpPr>
            <p:nvPr/>
          </p:nvCxnSpPr>
          <p:spPr>
            <a:xfrm>
              <a:off x="2856216" y="2419564"/>
              <a:ext cx="116042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3"/>
            </p:cNvCxnSpPr>
            <p:nvPr/>
          </p:nvCxnSpPr>
          <p:spPr>
            <a:xfrm>
              <a:off x="6102849" y="2419564"/>
              <a:ext cx="101259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6" idx="2"/>
              <a:endCxn id="15" idx="0"/>
            </p:cNvCxnSpPr>
            <p:nvPr/>
          </p:nvCxnSpPr>
          <p:spPr>
            <a:xfrm rot="5400000">
              <a:off x="7892559" y="3405883"/>
              <a:ext cx="116098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5" idx="1"/>
              <a:endCxn id="17" idx="3"/>
            </p:cNvCxnSpPr>
            <p:nvPr/>
          </p:nvCxnSpPr>
          <p:spPr>
            <a:xfrm rot="10800000">
              <a:off x="6102849" y="4392202"/>
              <a:ext cx="101259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15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step deals with in depth analysis of data, finding out relationship among the various variables and perform feature engineering.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 simple scatter plot to show the relationship between Flight Number and Launch Site.</a:t>
            </a: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0721" y="3092521"/>
            <a:ext cx="8909050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43865"/>
            <a:ext cx="9745589" cy="47833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plot between Payload Mass and Launch Site features shows that VAFB-SLC Launch site, there are no rockets launched for heavy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i.e. &gt; 10000.</a:t>
            </a: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dirty="0" err="1" smtClean="0"/>
              <a:t>Github</a:t>
            </a:r>
            <a:r>
              <a:rPr lang="en-IN" dirty="0" smtClean="0"/>
              <a:t> </a:t>
            </a:r>
            <a:r>
              <a:rPr lang="en-IN" dirty="0" smtClean="0"/>
              <a:t>URL- </a:t>
            </a:r>
            <a:r>
              <a:rPr lang="en-IN" dirty="0" smtClean="0">
                <a:hlinkClick r:id="rId2" action="ppaction://hlinkfile"/>
              </a:rPr>
              <a:t>https://github.com/JATRIVEDI/Course-10-CapstoneProject/blob/main/Exploring-and-preparing-data.ipynb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7038" y="2928135"/>
            <a:ext cx="8801100" cy="181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770011" y="1294544"/>
            <a:ext cx="10515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5915"/>
            <a:ext cx="6175319" cy="46015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between Success Rate and Orbit Type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 plot between year and success rate shows success rate kept increasing since 2013 till 2020.</a:t>
            </a: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70011" y="1335640"/>
            <a:ext cx="10284982" cy="10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978" y="1345915"/>
            <a:ext cx="3896943" cy="210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978" y="3811712"/>
            <a:ext cx="3790807" cy="261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155307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IN" dirty="0" smtClean="0"/>
              <a:t>Download the database</a:t>
            </a:r>
          </a:p>
          <a:p>
            <a:r>
              <a:rPr lang="en-IN" dirty="0" smtClean="0"/>
              <a:t>Connect to the database using %</a:t>
            </a:r>
            <a:r>
              <a:rPr lang="en-IN" dirty="0" err="1" smtClean="0"/>
              <a:t>load_ext</a:t>
            </a:r>
            <a:r>
              <a:rPr lang="en-IN" dirty="0" smtClean="0"/>
              <a:t>, %</a:t>
            </a:r>
            <a:r>
              <a:rPr lang="en-IN" dirty="0" err="1" smtClean="0"/>
              <a:t>sql</a:t>
            </a:r>
            <a:r>
              <a:rPr lang="en-IN" dirty="0" smtClean="0"/>
              <a:t> commands.</a:t>
            </a:r>
          </a:p>
          <a:p>
            <a:r>
              <a:rPr lang="en-IN" dirty="0" smtClean="0"/>
              <a:t>Display the names of unique launch sites.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err="1" smtClean="0"/>
              <a:t>Github</a:t>
            </a:r>
            <a:r>
              <a:rPr lang="en-IN" dirty="0" smtClean="0"/>
              <a:t> </a:t>
            </a:r>
            <a:r>
              <a:rPr lang="en-IN" dirty="0" smtClean="0"/>
              <a:t>URL - </a:t>
            </a:r>
            <a:r>
              <a:rPr lang="en-IN" dirty="0" smtClean="0">
                <a:hlinkClick r:id="rId3" action="ppaction://hlinkfile"/>
              </a:rPr>
              <a:t>https://github.com/JATRIVEDI/Course-10-CapstoneProject/blob/main/jupyter-labs-eda-sql-coursera_sqllite.ipynb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3703" y="3359650"/>
            <a:ext cx="4854486" cy="1787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5641"/>
            <a:ext cx="9745589" cy="126372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 smtClean="0"/>
              <a:t>Display </a:t>
            </a:r>
            <a:r>
              <a:rPr lang="en-US" dirty="0" smtClean="0"/>
              <a:t>5 records where launch sites begin with the string 'CCA'</a:t>
            </a:r>
          </a:p>
          <a:p>
            <a:endParaRPr lang="en-IN" dirty="0" smtClean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04126" y="1087699"/>
            <a:ext cx="98940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9700" y="1993187"/>
            <a:ext cx="9374188" cy="4174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6737"/>
            <a:ext cx="9745589" cy="300005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 smtClean="0"/>
              <a:t>Display the total payload mass carried by boosters launched by NASA (CRS</a:t>
            </a:r>
            <a:r>
              <a:rPr lang="en-US" dirty="0" smtClean="0"/>
              <a:t>)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US" dirty="0" smtClean="0"/>
              <a:t>Display average payload mass carried by booster version F9 v1.1</a:t>
            </a:r>
          </a:p>
          <a:p>
            <a:endParaRPr lang="en-US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70011" y="1087699"/>
            <a:ext cx="1003840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4363" y="1921267"/>
            <a:ext cx="7004050" cy="197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2939" y="4376791"/>
            <a:ext cx="7623424" cy="204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7872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04126" y="1212351"/>
            <a:ext cx="10828962" cy="10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240" y="1356189"/>
            <a:ext cx="4695289" cy="190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3513" y="1356189"/>
            <a:ext cx="4945722" cy="240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2336" y="4002867"/>
            <a:ext cx="4654193" cy="242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3513" y="3895791"/>
            <a:ext cx="4109663" cy="253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7872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89754"/>
            <a:ext cx="10515600" cy="19726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can be done with Folium.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need to import various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plugins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Folium library, like-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FoliumCluster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etc.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https://github.com/JATRIVEDI/Course-10-CapstoneProject/blob/main/IBM-DS0321EN-SkillsNetwork_labs_module_3_lab_jupyter_launch_site_location.jupyterlite.ipynb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590" y="3725107"/>
            <a:ext cx="6160606" cy="270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81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=""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200" dirty="0" smtClean="0">
                <a:latin typeface="Abadi"/>
              </a:rPr>
              <a:t>Predictive analytics begins with splitting the data into training and test sets.</a:t>
            </a:r>
          </a:p>
          <a:p>
            <a:r>
              <a:rPr lang="en-IN" sz="2200" dirty="0" smtClean="0">
                <a:latin typeface="Abadi"/>
              </a:rPr>
              <a:t>Various Classification Models (Algorithms) like KNN, Logistic Regression, Decision Trees are applied.</a:t>
            </a:r>
          </a:p>
          <a:p>
            <a:r>
              <a:rPr lang="en-IN" sz="2200" dirty="0" err="1" smtClean="0">
                <a:latin typeface="Abadi"/>
              </a:rPr>
              <a:t>Hyperparameter</a:t>
            </a:r>
            <a:r>
              <a:rPr lang="en-IN" sz="2200" dirty="0" smtClean="0">
                <a:latin typeface="Abadi"/>
              </a:rPr>
              <a:t> Tuning is applied using Grid Search to find out the best parameters.</a:t>
            </a:r>
          </a:p>
          <a:p>
            <a:r>
              <a:rPr lang="en-IN" sz="2200" dirty="0" smtClean="0">
                <a:latin typeface="Abadi"/>
              </a:rPr>
              <a:t>Successive Evaluation of the system.</a:t>
            </a:r>
          </a:p>
          <a:p>
            <a:r>
              <a:rPr lang="en-IN" sz="2200" dirty="0" err="1" smtClean="0">
                <a:latin typeface="Abadi"/>
              </a:rPr>
              <a:t>Github</a:t>
            </a:r>
            <a:r>
              <a:rPr lang="en-IN" sz="2200" dirty="0" smtClean="0">
                <a:latin typeface="Abadi"/>
              </a:rPr>
              <a:t> URL- </a:t>
            </a:r>
            <a:r>
              <a:rPr lang="en-IN" sz="2200" dirty="0" smtClean="0">
                <a:latin typeface="Abadi"/>
                <a:hlinkClick r:id="rId3" action="ppaction://hlinkfile"/>
              </a:rPr>
              <a:t>https://github.com/JATRIVEDI/Course-10-CapstoneProject/blob/main/IBM-DS0321EN-SkillsNetwork_labs_module_4_SpaceX_Machine_Learning_Prediction_Part_5.jupyterlite.ipynb</a:t>
            </a:r>
            <a:endParaRPr lang="en-US" sz="2200" dirty="0"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="" xmlns:p14="http://schemas.microsoft.com/office/powerpoint/2010/main" val="181371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87011"/>
            <a:ext cx="10444486" cy="504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chemeClr val="tx1"/>
                </a:solidFill>
                <a:latin typeface="Abadi"/>
              </a:rPr>
              <a:t>Different launch sites have different success rates. </a:t>
            </a:r>
            <a:r>
              <a:rPr lang="en-US" sz="2400" dirty="0" smtClean="0">
                <a:solidFill>
                  <a:schemeClr val="tx1"/>
                </a:solidFill>
                <a:latin typeface="Abadi"/>
              </a:rPr>
              <a:t>CCAFS LC-40, has a success rate of 60 %, while KSC LC-39A and VAFB SLC 4E has a success rate of 77%.</a:t>
            </a: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tx1"/>
                </a:solidFill>
                <a:latin typeface="Abadi"/>
              </a:rPr>
              <a:t>For </a:t>
            </a:r>
            <a:r>
              <a:rPr lang="en-US" sz="2400" dirty="0" smtClean="0">
                <a:solidFill>
                  <a:schemeClr val="tx1"/>
                </a:solidFill>
                <a:latin typeface="Abadi"/>
              </a:rPr>
              <a:t>the VAFB-SLC </a:t>
            </a:r>
            <a:r>
              <a:rPr lang="en-US" sz="2400" dirty="0" err="1" smtClean="0">
                <a:solidFill>
                  <a:schemeClr val="tx1"/>
                </a:solidFill>
                <a:latin typeface="Abadi"/>
              </a:rPr>
              <a:t>launchsite</a:t>
            </a:r>
            <a:r>
              <a:rPr lang="en-US" sz="2400" dirty="0" smtClean="0">
                <a:solidFill>
                  <a:schemeClr val="tx1"/>
                </a:solidFill>
                <a:latin typeface="Abadi"/>
              </a:rPr>
              <a:t> there are no rockets launched for </a:t>
            </a:r>
            <a:r>
              <a:rPr lang="en-US" sz="2400" dirty="0" err="1" smtClean="0">
                <a:solidFill>
                  <a:schemeClr val="tx1"/>
                </a:solidFill>
                <a:latin typeface="Abadi"/>
              </a:rPr>
              <a:t>heavypayload</a:t>
            </a:r>
            <a:r>
              <a:rPr lang="en-US" sz="2400" dirty="0" smtClean="0">
                <a:solidFill>
                  <a:schemeClr val="tx1"/>
                </a:solidFill>
                <a:latin typeface="Abadi"/>
              </a:rPr>
              <a:t> mass(greater than 10000).</a:t>
            </a: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chemeClr val="tx1"/>
                </a:solidFill>
                <a:latin typeface="Abadi"/>
              </a:rPr>
              <a:t>Orbits ES-L1, GEO, HEO, SSO have higher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tx1"/>
                </a:solidFill>
                <a:latin typeface="Abadi"/>
              </a:rPr>
              <a:t>In </a:t>
            </a:r>
            <a:r>
              <a:rPr lang="en-US" sz="2400" dirty="0" smtClean="0">
                <a:solidFill>
                  <a:schemeClr val="tx1"/>
                </a:solidFill>
                <a:latin typeface="Abadi"/>
              </a:rPr>
              <a:t>the LEO orbit the Success appears related to the number of </a:t>
            </a:r>
            <a:r>
              <a:rPr lang="en-US" sz="2400" dirty="0" smtClean="0">
                <a:solidFill>
                  <a:schemeClr val="tx1"/>
                </a:solidFill>
                <a:latin typeface="Abadi"/>
              </a:rPr>
              <a:t>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solidFill>
                  <a:schemeClr val="tx1"/>
                </a:solidFill>
                <a:latin typeface="Abadi"/>
              </a:rPr>
              <a:t>The success </a:t>
            </a:r>
            <a:r>
              <a:rPr lang="en-US" sz="2400" dirty="0" smtClean="0">
                <a:solidFill>
                  <a:schemeClr val="tx1"/>
                </a:solidFill>
                <a:latin typeface="Abadi"/>
              </a:rPr>
              <a:t>rate since 2013 kept increasing till </a:t>
            </a:r>
            <a:r>
              <a:rPr lang="en-US" sz="2400" dirty="0" smtClean="0">
                <a:solidFill>
                  <a:schemeClr val="tx1"/>
                </a:solidFill>
                <a:latin typeface="Abadi"/>
              </a:rPr>
              <a:t>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400" dirty="0" smtClean="0">
                <a:solidFill>
                  <a:schemeClr val="tx1"/>
                </a:solidFill>
                <a:latin typeface="Abadi"/>
              </a:rPr>
              <a:t>SVM, KNN, Logistic Regression and Decision Trees- all work well in terms of test accuracy.</a:t>
            </a:r>
            <a:endParaRPr lang="en-US" sz="2400" dirty="0" smtClean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00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87011"/>
            <a:ext cx="10444486" cy="504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41125" y="1087699"/>
            <a:ext cx="10162497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993525" y="1539411"/>
            <a:ext cx="4883293" cy="504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Snippet of KNN Model (</a:t>
            </a:r>
            <a:r>
              <a:rPr lang="en-IN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</a:t>
            </a: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Tuning applied, </a:t>
            </a:r>
            <a:r>
              <a:rPr lang="en-IN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cv</a:t>
            </a: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=10) </a:t>
            </a: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2157" y="1387011"/>
            <a:ext cx="5583454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5527" y="3198723"/>
            <a:ext cx="6462445" cy="92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85946" y="4551453"/>
            <a:ext cx="6072026" cy="89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3525" y="2918433"/>
            <a:ext cx="3958619" cy="326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="" xmlns:p14="http://schemas.microsoft.com/office/powerpoint/2010/main" val="17827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2655" y="1369031"/>
            <a:ext cx="6493267" cy="1661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0926" y="3385276"/>
            <a:ext cx="6357046" cy="328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656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45304" y="1322888"/>
            <a:ext cx="6146836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2250" y="3345355"/>
            <a:ext cx="6889890" cy="268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6978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12048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Orbits ES-L1, GEO, HEO and SSO have higher success rates.</a:t>
            </a:r>
            <a:endParaRPr lang="en-IN" sz="2200" dirty="0" smtClean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67236" y="1294544"/>
            <a:ext cx="3616504" cy="144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4972" y="2948684"/>
            <a:ext cx="5525909" cy="263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009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4940" y="1390134"/>
            <a:ext cx="5623032" cy="155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2144" y="3222993"/>
            <a:ext cx="6678202" cy="280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106727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6195" y="1379020"/>
            <a:ext cx="5599416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2250" y="3335438"/>
            <a:ext cx="6583362" cy="269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4534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81636" y="1408113"/>
            <a:ext cx="3636250" cy="1961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2249" y="3544584"/>
            <a:ext cx="6115637" cy="303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0659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0" y="1645063"/>
            <a:ext cx="10687961" cy="345091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200" dirty="0" smtClean="0">
                <a:solidFill>
                  <a:schemeClr val="tx1"/>
                </a:solidFill>
                <a:latin typeface="Abadi"/>
              </a:rPr>
              <a:t>This project aims to find out whether Space X Falcon 9 rocket will land successfully.​</a:t>
            </a:r>
          </a:p>
          <a:p>
            <a:pPr fontAlgn="base"/>
            <a:r>
              <a:rPr lang="en-US" sz="2200" dirty="0" smtClean="0">
                <a:solidFill>
                  <a:schemeClr val="tx1"/>
                </a:solidFill>
                <a:latin typeface="Abadi"/>
              </a:rPr>
              <a:t>The objectives of the project are:​</a:t>
            </a:r>
          </a:p>
          <a:p>
            <a:pPr fontAlgn="base"/>
            <a:r>
              <a:rPr lang="en-US" sz="2200" dirty="0" smtClean="0">
                <a:solidFill>
                  <a:schemeClr val="tx1"/>
                </a:solidFill>
                <a:latin typeface="Abadi"/>
              </a:rPr>
              <a:t>Understand and collect data.​</a:t>
            </a:r>
          </a:p>
          <a:p>
            <a:pPr fontAlgn="base"/>
            <a:r>
              <a:rPr lang="en-US" sz="2200" dirty="0" smtClean="0">
                <a:solidFill>
                  <a:schemeClr val="tx1"/>
                </a:solidFill>
                <a:latin typeface="Abadi"/>
              </a:rPr>
              <a:t>Analyze the data, perform visualization.​</a:t>
            </a:r>
          </a:p>
          <a:p>
            <a:pPr fontAlgn="base"/>
            <a:r>
              <a:rPr lang="en-US" sz="2200" dirty="0" smtClean="0">
                <a:solidFill>
                  <a:schemeClr val="tx1"/>
                </a:solidFill>
                <a:latin typeface="Abadi"/>
              </a:rPr>
              <a:t>Apply Machine Learning algorithms i.e. perform Predictive Analytics, compare the performance of various algorithms.​</a:t>
            </a:r>
          </a:p>
          <a:p>
            <a:pPr fontAlgn="base">
              <a:buNone/>
            </a:pPr>
            <a:endParaRPr lang="en-US" sz="2200" dirty="0" smtClean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990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8515" y="2560298"/>
            <a:ext cx="9224819" cy="34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72785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066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011" y="2332234"/>
            <a:ext cx="10071027" cy="427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94738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449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8104" y="2810518"/>
            <a:ext cx="8066443" cy="288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100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6196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010" y="2445249"/>
            <a:ext cx="10687961" cy="295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73556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168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6244" y="2535219"/>
            <a:ext cx="10359367" cy="33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3467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381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010" y="2763747"/>
            <a:ext cx="10687961" cy="326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3939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066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011" y="2404152"/>
            <a:ext cx="10284982" cy="362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5697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148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1" y="2496620"/>
            <a:ext cx="8546528" cy="416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6664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=""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 smtClean="0">
                <a:solidFill>
                  <a:srgbClr val="0B49CB"/>
                </a:solidFill>
                <a:latin typeface="Abadi"/>
              </a:rPr>
              <a:t>Generated Map with marked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6428" y="1728210"/>
            <a:ext cx="8420100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82220"/>
            <a:ext cx="10399485" cy="4027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tx1"/>
                </a:solidFill>
                <a:latin typeface="Abadi"/>
              </a:rPr>
              <a:t>The project aims to predict </a:t>
            </a:r>
            <a:r>
              <a:rPr lang="en-US" sz="2200" dirty="0" smtClean="0">
                <a:solidFill>
                  <a:schemeClr val="tx1"/>
                </a:solidFill>
                <a:latin typeface="Abadi"/>
              </a:rPr>
              <a:t>if the Falcon 9 first stage will land successfully. </a:t>
            </a:r>
            <a:r>
              <a:rPr lang="en-US" sz="2200" dirty="0" err="1" smtClean="0">
                <a:solidFill>
                  <a:schemeClr val="tx1"/>
                </a:solidFill>
                <a:latin typeface="Abadi"/>
              </a:rPr>
              <a:t>SpaceX</a:t>
            </a:r>
            <a:r>
              <a:rPr lang="en-US" sz="2200" dirty="0" smtClean="0">
                <a:solidFill>
                  <a:schemeClr val="tx1"/>
                </a:solidFill>
                <a:latin typeface="Abadi"/>
              </a:rPr>
              <a:t> advertises Falcon 9 rocket launches on its website, with a cost of 62 million dollars; other providers cost upward of 165 million dollars each, much of the savings is because </a:t>
            </a:r>
            <a:r>
              <a:rPr lang="en-US" sz="2200" dirty="0" err="1" smtClean="0">
                <a:solidFill>
                  <a:schemeClr val="tx1"/>
                </a:solidFill>
                <a:latin typeface="Abadi"/>
              </a:rPr>
              <a:t>SpaceX</a:t>
            </a:r>
            <a:r>
              <a:rPr lang="en-US" sz="2200" dirty="0" smtClean="0">
                <a:solidFill>
                  <a:schemeClr val="tx1"/>
                </a:solidFill>
                <a:latin typeface="Abadi"/>
              </a:rPr>
              <a:t> can reuse the first stage. Therefore if we can determine if the first stage will land, we can determine the cost of a launch. This information can be used if an alternate company wants to bid against </a:t>
            </a:r>
            <a:r>
              <a:rPr lang="en-US" sz="2200" dirty="0" err="1" smtClean="0">
                <a:solidFill>
                  <a:schemeClr val="tx1"/>
                </a:solidFill>
                <a:latin typeface="Abadi"/>
              </a:rPr>
              <a:t>SpaceX</a:t>
            </a:r>
            <a:r>
              <a:rPr lang="en-US" sz="2200" dirty="0" smtClean="0">
                <a:solidFill>
                  <a:schemeClr val="tx1"/>
                </a:solidFill>
                <a:latin typeface="Abadi"/>
              </a:rPr>
              <a:t> for a rocket launch. </a:t>
            </a:r>
            <a:endParaRPr lang="en-US" sz="2200" dirty="0" smtClean="0">
              <a:solidFill>
                <a:schemeClr val="tx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IN" sz="2200" dirty="0" smtClean="0">
                <a:solidFill>
                  <a:schemeClr val="tx1"/>
                </a:solidFill>
                <a:latin typeface="Abadi"/>
              </a:rPr>
              <a:t>As a Data Science project, the overall process followed begins with data collection stage, further to exploratory data analysis, data visualization, applying machine learning algorithms to make predictions and evaluation of the </a:t>
            </a:r>
            <a:r>
              <a:rPr lang="en-IN" sz="2200" dirty="0" err="1" smtClean="0">
                <a:solidFill>
                  <a:schemeClr val="tx1"/>
                </a:solidFill>
                <a:latin typeface="Abadi"/>
              </a:rPr>
              <a:t>moedl</a:t>
            </a:r>
            <a:r>
              <a:rPr lang="en-IN" sz="2200" dirty="0" smtClean="0">
                <a:solidFill>
                  <a:schemeClr val="tx1"/>
                </a:solidFill>
                <a:latin typeface="Abadi"/>
              </a:rPr>
              <a:t> developed.</a:t>
            </a:r>
            <a:endParaRPr lang="en-US" sz="2200" dirty="0" smtClean="0">
              <a:solidFill>
                <a:schemeClr val="tx1"/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spcBef>
                <a:spcPts val="1400"/>
              </a:spcBef>
              <a:buNone/>
            </a:pPr>
            <a:endParaRPr lang="en-US" sz="2200" dirty="0">
              <a:solidFill>
                <a:schemeClr val="tx1"/>
              </a:solidFill>
              <a:latin typeface="Abad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47082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</a:t>
            </a:r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7286"/>
            <a:ext cx="9391131" cy="8835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 comparison of Training and Test Accuracy on KNN, Logistic Regression, Decision Tree and SVM.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35407" y="2280864"/>
          <a:ext cx="938259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678"/>
                <a:gridCol w="3482940"/>
                <a:gridCol w="1363326"/>
                <a:gridCol w="2345648"/>
              </a:tblGrid>
              <a:tr h="43044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Best Parameters using Grid Search Technique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Training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Test Accuracy</a:t>
                      </a:r>
                      <a:endParaRPr lang="en-US" dirty="0"/>
                    </a:p>
                  </a:txBody>
                  <a:tcPr/>
                </a:tc>
              </a:tr>
              <a:tr h="430449">
                <a:tc>
                  <a:txBody>
                    <a:bodyPr/>
                    <a:lstStyle/>
                    <a:p>
                      <a:r>
                        <a:rPr lang="en-IN" dirty="0" smtClean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{'C': 0.01, 'penalty': 'l2', 'solver': '</a:t>
                      </a:r>
                      <a:r>
                        <a:rPr lang="en-US" dirty="0" err="1" smtClean="0"/>
                        <a:t>lbfgs</a:t>
                      </a:r>
                      <a:r>
                        <a:rPr lang="en-US" dirty="0" smtClean="0"/>
                        <a:t>'}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0.833</a:t>
                      </a:r>
                      <a:endParaRPr lang="en-US" dirty="0"/>
                    </a:p>
                  </a:txBody>
                  <a:tcPr/>
                </a:tc>
              </a:tr>
              <a:tr h="430449">
                <a:tc>
                  <a:txBody>
                    <a:bodyPr/>
                    <a:lstStyle/>
                    <a:p>
                      <a:r>
                        <a:rPr lang="en-IN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{'C': 1.0, 'gamma': 0.03162277660168379, 'kernel': 'sigmoid'}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0.833</a:t>
                      </a:r>
                      <a:endParaRPr lang="en-US" dirty="0"/>
                    </a:p>
                  </a:txBody>
                  <a:tcPr/>
                </a:tc>
              </a:tr>
              <a:tr h="430449">
                <a:tc>
                  <a:txBody>
                    <a:bodyPr/>
                    <a:lstStyle/>
                    <a:p>
                      <a:r>
                        <a:rPr lang="en-IN" dirty="0" smtClean="0"/>
                        <a:t>Decision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{'criterion': '</a:t>
                      </a:r>
                      <a:r>
                        <a:rPr lang="en-US" dirty="0" err="1" smtClean="0"/>
                        <a:t>gini</a:t>
                      </a:r>
                      <a:r>
                        <a:rPr lang="en-US" dirty="0" smtClean="0"/>
                        <a:t>', '</a:t>
                      </a:r>
                      <a:r>
                        <a:rPr lang="en-US" dirty="0" err="1" smtClean="0"/>
                        <a:t>max_depth</a:t>
                      </a:r>
                      <a:r>
                        <a:rPr lang="en-US" dirty="0" smtClean="0"/>
                        <a:t>': 18, '</a:t>
                      </a:r>
                      <a:r>
                        <a:rPr lang="en-US" dirty="0" err="1" smtClean="0"/>
                        <a:t>max_features</a:t>
                      </a:r>
                      <a:r>
                        <a:rPr lang="en-US" dirty="0" smtClean="0"/>
                        <a:t>': '</a:t>
                      </a:r>
                      <a:r>
                        <a:rPr lang="en-US" dirty="0" err="1" smtClean="0"/>
                        <a:t>sqrt</a:t>
                      </a:r>
                      <a:r>
                        <a:rPr lang="en-US" dirty="0" smtClean="0"/>
                        <a:t>', '</a:t>
                      </a:r>
                      <a:r>
                        <a:rPr lang="en-US" dirty="0" err="1" smtClean="0"/>
                        <a:t>min_samples_leaf</a:t>
                      </a:r>
                      <a:r>
                        <a:rPr lang="en-US" dirty="0" smtClean="0"/>
                        <a:t>': 4, '</a:t>
                      </a:r>
                      <a:r>
                        <a:rPr lang="en-US" dirty="0" err="1" smtClean="0"/>
                        <a:t>min_samples_split</a:t>
                      </a:r>
                      <a:r>
                        <a:rPr lang="en-US" dirty="0" smtClean="0"/>
                        <a:t>': 5, 'splitter': 'random'}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0.833</a:t>
                      </a:r>
                      <a:endParaRPr lang="en-US" dirty="0"/>
                    </a:p>
                  </a:txBody>
                  <a:tcPr/>
                </a:tc>
              </a:tr>
              <a:tr h="430449">
                <a:tc>
                  <a:txBody>
                    <a:bodyPr/>
                    <a:lstStyle/>
                    <a:p>
                      <a:r>
                        <a:rPr lang="en-IN" dirty="0" smtClean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{'algorithm': 'auto', '</a:t>
                      </a:r>
                      <a:r>
                        <a:rPr lang="en-US" dirty="0" err="1" smtClean="0"/>
                        <a:t>n_neighbors</a:t>
                      </a:r>
                      <a:r>
                        <a:rPr lang="en-US" dirty="0" smtClean="0"/>
                        <a:t>': 10, 'p': 1}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87357"/>
            <a:ext cx="10017854" cy="145379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Matrices of various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IN" sz="1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IN" sz="1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1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		              SVM		Decision Tree		         KNN	</a:t>
            </a:r>
            <a:r>
              <a:rPr lang="en-IN" sz="1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				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011" y="3362219"/>
            <a:ext cx="2312236" cy="1672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78111" y="3362219"/>
            <a:ext cx="2313771" cy="1672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2575" y="3362218"/>
            <a:ext cx="2126751" cy="167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14772" y="3362218"/>
            <a:ext cx="2239767" cy="160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674235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performs the best in terms of training accuracy whereas for the test data, all the algorithms- Logistic Regression, KNN, SVM and Decision Tree perform the same.</a:t>
            </a:r>
            <a:r>
              <a:rPr lang="en-IN" sz="2200" dirty="0" smtClean="0">
                <a:latin typeface="Abadi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latin typeface="Abadi"/>
              </a:rPr>
              <a:t>Different </a:t>
            </a:r>
            <a:r>
              <a:rPr lang="en-IN" sz="2200" dirty="0" smtClean="0">
                <a:latin typeface="Abadi"/>
              </a:rPr>
              <a:t>launch sites have different success rates. </a:t>
            </a:r>
            <a:r>
              <a:rPr lang="en-US" sz="2200" dirty="0" smtClean="0">
                <a:latin typeface="Abadi"/>
              </a:rPr>
              <a:t>CCAFS LC-40, has a success rate of 60 %, while KSC LC-39A and VAFB SLC 4E has a success rate of 77%.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latin typeface="Abadi"/>
              </a:rPr>
              <a:t>For the VAFB-SLC </a:t>
            </a:r>
            <a:r>
              <a:rPr lang="en-US" sz="2200" dirty="0" err="1" smtClean="0">
                <a:latin typeface="Abadi"/>
              </a:rPr>
              <a:t>launchsite</a:t>
            </a:r>
            <a:r>
              <a:rPr lang="en-US" sz="2200" dirty="0" smtClean="0">
                <a:latin typeface="Abadi"/>
              </a:rPr>
              <a:t> there are no rockets launched for </a:t>
            </a:r>
            <a:r>
              <a:rPr lang="en-US" sz="2200" dirty="0" err="1" smtClean="0">
                <a:latin typeface="Abadi"/>
              </a:rPr>
              <a:t>heavypayload</a:t>
            </a:r>
            <a:r>
              <a:rPr lang="en-US" sz="2200" dirty="0" smtClean="0">
                <a:latin typeface="Abadi"/>
              </a:rPr>
              <a:t> mass(greater than 10000</a:t>
            </a:r>
            <a:r>
              <a:rPr lang="en-US" sz="2200" dirty="0" smtClean="0">
                <a:latin typeface="Abadi"/>
              </a:rPr>
              <a:t>). Low payloads perform better than the heavy ones.</a:t>
            </a:r>
            <a:endParaRPr lang="en-US" sz="2200" dirty="0" smtClean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latin typeface="Abadi"/>
              </a:rPr>
              <a:t>Orbits ES-L1, GEO, HEO, SSO have higher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latin typeface="Abadi"/>
              </a:rPr>
              <a:t>In the LEO orbit the Success appears related to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latin typeface="Abadi"/>
              </a:rPr>
              <a:t>The success rate since 2013 kept increasing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IN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=""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22409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has been collected using </a:t>
            </a:r>
            <a:r>
              <a:rPr lang="en-IN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I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 and Web Scrapping from Wikipedia.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column outcome in data represents whether the first stage landed successfully.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one hot encoding, handling null values.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7200" dirty="0" smtClean="0">
                <a:solidFill>
                  <a:schemeClr val="bg1">
                    <a:lumMod val="50000"/>
                  </a:schemeClr>
                </a:solidFill>
                <a:latin typeface="Abadi"/>
              </a:rPr>
              <a:t>This step tries to gain insights from data, perform Feature Engineering from Database.</a:t>
            </a:r>
            <a:endParaRPr lang="en-US" sz="7200" dirty="0">
              <a:solidFill>
                <a:schemeClr val="bg1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22409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Interactive Visualization techniques include features for zoom in/out, filter, search, identify patterns faster, etc. The first part includes analysis of Launch Site Data with Folium, and the second part builds a dashboard with Dash.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This step applies the machine learning algorithms to perform Predictive Analysis. The goal is to classify whether the launch is successful or not.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I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Split the data into train and test set, apply standardization (feature scaling), apply SVM, Decision trees, Logistic Regression algorithms, apply Grid Search for best parameters, predict on test data.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04126" y="1325366"/>
            <a:ext cx="10553846" cy="10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involves extraction from two sources-</a:t>
            </a: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1. </a:t>
            </a:r>
            <a:r>
              <a:rPr lang="en-IN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	2.Web Scraping from 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method involves getting a response from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using get method and converting into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file, apply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convert 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perform data cleaning and export to 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csv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 method involves getting a response using get method, create a </a:t>
            </a:r>
            <a:r>
              <a:rPr lang="en-IN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object, finding tables, getting column names, create a dictionary, append data to keys of dictionary, converting the dictionary to </a:t>
            </a:r>
            <a:r>
              <a:rPr lang="en-IN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export to </a:t>
            </a:r>
            <a:r>
              <a:rPr lang="en-IN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csv</a:t>
            </a:r>
            <a:r>
              <a:rPr lang="en-I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Collection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914400" y="2201238"/>
            <a:ext cx="9760449" cy="2481209"/>
            <a:chOff x="1407560" y="986319"/>
            <a:chExt cx="9760449" cy="2481209"/>
          </a:xfrm>
        </p:grpSpPr>
        <p:sp>
          <p:nvSpPr>
            <p:cNvPr id="22" name="Rectangle 21"/>
            <p:cNvSpPr/>
            <p:nvPr/>
          </p:nvSpPr>
          <p:spPr>
            <a:xfrm>
              <a:off x="1407560" y="986319"/>
              <a:ext cx="1726058" cy="7500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err="1" smtClean="0">
                  <a:solidFill>
                    <a:schemeClr val="tx1"/>
                  </a:solidFill>
                </a:rPr>
                <a:t>SpaceX</a:t>
              </a:r>
              <a:r>
                <a:rPr lang="en-IN" dirty="0" smtClean="0">
                  <a:solidFill>
                    <a:schemeClr val="tx1"/>
                  </a:solidFill>
                </a:rPr>
                <a:t> REST API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07560" y="2691829"/>
              <a:ext cx="1726058" cy="6678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HTML Response from Wikipedia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63775" y="986319"/>
              <a:ext cx="1530850" cy="7500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Returns data in JSON format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63774" y="2583950"/>
              <a:ext cx="1767155" cy="8835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Extract data using </a:t>
              </a:r>
              <a:r>
                <a:rPr lang="en-IN" dirty="0" err="1" smtClean="0">
                  <a:solidFill>
                    <a:schemeClr val="tx1"/>
                  </a:solidFill>
                </a:rPr>
                <a:t>Beautifulsoup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63137" y="986319"/>
              <a:ext cx="1273996" cy="7500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Normalize into CSV file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63137" y="2691829"/>
              <a:ext cx="1273996" cy="7500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Normalize into CSV file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657708" y="1931542"/>
              <a:ext cx="1510301" cy="7602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Ready for Data Cleaning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22" idx="3"/>
              <a:endCxn id="24" idx="1"/>
            </p:cNvCxnSpPr>
            <p:nvPr/>
          </p:nvCxnSpPr>
          <p:spPr>
            <a:xfrm>
              <a:off x="3133618" y="1361326"/>
              <a:ext cx="113015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3"/>
              <a:endCxn id="26" idx="1"/>
            </p:cNvCxnSpPr>
            <p:nvPr/>
          </p:nvCxnSpPr>
          <p:spPr>
            <a:xfrm>
              <a:off x="5794625" y="1361326"/>
              <a:ext cx="106851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3" idx="3"/>
            </p:cNvCxnSpPr>
            <p:nvPr/>
          </p:nvCxnSpPr>
          <p:spPr>
            <a:xfrm>
              <a:off x="3133618" y="3025739"/>
              <a:ext cx="1130157" cy="51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5" idx="3"/>
            </p:cNvCxnSpPr>
            <p:nvPr/>
          </p:nvCxnSpPr>
          <p:spPr>
            <a:xfrm>
              <a:off x="6030929" y="3025739"/>
              <a:ext cx="83220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26" idx="3"/>
            </p:cNvCxnSpPr>
            <p:nvPr/>
          </p:nvCxnSpPr>
          <p:spPr>
            <a:xfrm>
              <a:off x="8137133" y="1361326"/>
              <a:ext cx="1520575" cy="91953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27" idx="3"/>
            </p:cNvCxnSpPr>
            <p:nvPr/>
          </p:nvCxnSpPr>
          <p:spPr>
            <a:xfrm flipV="1">
              <a:off x="8137133" y="2455524"/>
              <a:ext cx="1520575" cy="61131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14522</TotalTime>
  <Words>1079</Words>
  <Application>Microsoft Macintosh PowerPoint</Application>
  <PresentationFormat>Custom</PresentationFormat>
  <Paragraphs>257</Paragraphs>
  <Slides>44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Juhi Ameta</cp:lastModifiedBy>
  <cp:revision>341</cp:revision>
  <dcterms:created xsi:type="dcterms:W3CDTF">2021-04-29T18:58:34Z</dcterms:created>
  <dcterms:modified xsi:type="dcterms:W3CDTF">2023-09-15T06:55:20Z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